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heddar" charset="1" panose="00000000000000000000"/>
      <p:regular r:id="rId15"/>
    </p:embeddedFont>
    <p:embeddedFont>
      <p:font typeface="Roboto Bold" charset="1" panose="02000000000000000000"/>
      <p:regular r:id="rId16"/>
    </p:embeddedFont>
    <p:embeddedFont>
      <p:font typeface="Roboto"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117" r="0" b="-60660"/>
            </a:stretch>
          </a:blipFill>
        </p:spPr>
      </p:sp>
      <p:sp>
        <p:nvSpPr>
          <p:cNvPr name="Freeform 3" id="3"/>
          <p:cNvSpPr/>
          <p:nvPr/>
        </p:nvSpPr>
        <p:spPr>
          <a:xfrm flipH="false" flipV="false" rot="0">
            <a:off x="1968949" y="1028700"/>
            <a:ext cx="14350102" cy="7964307"/>
          </a:xfrm>
          <a:custGeom>
            <a:avLst/>
            <a:gdLst/>
            <a:ahLst/>
            <a:cxnLst/>
            <a:rect r="r" b="b" t="t" l="l"/>
            <a:pathLst>
              <a:path h="7964307" w="14350102">
                <a:moveTo>
                  <a:pt x="0" y="0"/>
                </a:moveTo>
                <a:lnTo>
                  <a:pt x="14350102" y="0"/>
                </a:lnTo>
                <a:lnTo>
                  <a:pt x="14350102" y="7964307"/>
                </a:lnTo>
                <a:lnTo>
                  <a:pt x="0" y="7964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9493" y="3464949"/>
            <a:ext cx="3857812" cy="8001730"/>
          </a:xfrm>
          <a:custGeom>
            <a:avLst/>
            <a:gdLst/>
            <a:ahLst/>
            <a:cxnLst/>
            <a:rect r="r" b="b" t="t" l="l"/>
            <a:pathLst>
              <a:path h="8001730" w="3857812">
                <a:moveTo>
                  <a:pt x="0" y="0"/>
                </a:moveTo>
                <a:lnTo>
                  <a:pt x="3857813" y="0"/>
                </a:lnTo>
                <a:lnTo>
                  <a:pt x="3857813" y="8001730"/>
                </a:lnTo>
                <a:lnTo>
                  <a:pt x="0" y="8001730"/>
                </a:lnTo>
                <a:lnTo>
                  <a:pt x="0" y="0"/>
                </a:lnTo>
                <a:close/>
              </a:path>
            </a:pathLst>
          </a:custGeom>
          <a:blipFill>
            <a:blip r:embed="rId5"/>
            <a:stretch>
              <a:fillRect l="0" t="0" r="0" b="0"/>
            </a:stretch>
          </a:blipFill>
        </p:spPr>
      </p:sp>
      <p:sp>
        <p:nvSpPr>
          <p:cNvPr name="Freeform 5" id="5"/>
          <p:cNvSpPr/>
          <p:nvPr/>
        </p:nvSpPr>
        <p:spPr>
          <a:xfrm flipH="true" flipV="false" rot="0">
            <a:off x="14120694" y="5815348"/>
            <a:ext cx="3857812" cy="8001730"/>
          </a:xfrm>
          <a:custGeom>
            <a:avLst/>
            <a:gdLst/>
            <a:ahLst/>
            <a:cxnLst/>
            <a:rect r="r" b="b" t="t" l="l"/>
            <a:pathLst>
              <a:path h="8001730" w="3857812">
                <a:moveTo>
                  <a:pt x="3857813" y="0"/>
                </a:moveTo>
                <a:lnTo>
                  <a:pt x="0" y="0"/>
                </a:lnTo>
                <a:lnTo>
                  <a:pt x="0" y="8001731"/>
                </a:lnTo>
                <a:lnTo>
                  <a:pt x="3857813" y="8001731"/>
                </a:lnTo>
                <a:lnTo>
                  <a:pt x="3857813" y="0"/>
                </a:lnTo>
                <a:close/>
              </a:path>
            </a:pathLst>
          </a:custGeom>
          <a:blipFill>
            <a:blip r:embed="rId5"/>
            <a:stretch>
              <a:fillRect l="0" t="0" r="0" b="0"/>
            </a:stretch>
          </a:blipFill>
        </p:spPr>
      </p:sp>
      <p:sp>
        <p:nvSpPr>
          <p:cNvPr name="Freeform 6" id="6"/>
          <p:cNvSpPr/>
          <p:nvPr/>
        </p:nvSpPr>
        <p:spPr>
          <a:xfrm flipH="false" flipV="false" rot="0">
            <a:off x="309493" y="1028700"/>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Freeform 7" id="7"/>
          <p:cNvSpPr/>
          <p:nvPr/>
        </p:nvSpPr>
        <p:spPr>
          <a:xfrm flipH="false" flipV="false" rot="0">
            <a:off x="11525233" y="3227317"/>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TextBox 8" id="8"/>
          <p:cNvSpPr txBox="true"/>
          <p:nvPr/>
        </p:nvSpPr>
        <p:spPr>
          <a:xfrm rot="0">
            <a:off x="3089572" y="4807864"/>
            <a:ext cx="12108857" cy="2310244"/>
          </a:xfrm>
          <a:prstGeom prst="rect">
            <a:avLst/>
          </a:prstGeom>
        </p:spPr>
        <p:txBody>
          <a:bodyPr anchor="t" rtlCol="false" tIns="0" lIns="0" bIns="0" rIns="0">
            <a:spAutoFit/>
          </a:bodyPr>
          <a:lstStyle/>
          <a:p>
            <a:pPr algn="ctr">
              <a:lnSpc>
                <a:spcPts val="14045"/>
              </a:lnSpc>
            </a:pPr>
            <a:r>
              <a:rPr lang="en-US" sz="17128" spc="-599">
                <a:solidFill>
                  <a:srgbClr val="00D9FF"/>
                </a:solidFill>
                <a:latin typeface="Cheddar"/>
                <a:ea typeface="Cheddar"/>
                <a:cs typeface="Cheddar"/>
                <a:sym typeface="Cheddar"/>
              </a:rPr>
              <a:t>INTEL</a:t>
            </a:r>
          </a:p>
        </p:txBody>
      </p:sp>
      <p:sp>
        <p:nvSpPr>
          <p:cNvPr name="TextBox 9" id="9"/>
          <p:cNvSpPr txBox="true"/>
          <p:nvPr/>
        </p:nvSpPr>
        <p:spPr>
          <a:xfrm rot="0">
            <a:off x="3181158" y="3145472"/>
            <a:ext cx="11925684" cy="1458821"/>
          </a:xfrm>
          <a:prstGeom prst="rect">
            <a:avLst/>
          </a:prstGeom>
        </p:spPr>
        <p:txBody>
          <a:bodyPr anchor="t" rtlCol="false" tIns="0" lIns="0" bIns="0" rIns="0">
            <a:spAutoFit/>
          </a:bodyPr>
          <a:lstStyle/>
          <a:p>
            <a:pPr algn="ctr">
              <a:lnSpc>
                <a:spcPts val="8839"/>
              </a:lnSpc>
            </a:pPr>
            <a:r>
              <a:rPr lang="en-US" sz="10780" spc="-377">
                <a:solidFill>
                  <a:srgbClr val="00D9FF"/>
                </a:solidFill>
                <a:latin typeface="Cheddar"/>
                <a:ea typeface="Cheddar"/>
                <a:cs typeface="Cheddar"/>
                <a:sym typeface="Cheddar"/>
              </a:rPr>
              <a:t>EVOLUSI TEKNOLOGI</a:t>
            </a:r>
          </a:p>
        </p:txBody>
      </p:sp>
      <p:sp>
        <p:nvSpPr>
          <p:cNvPr name="TextBox 10" id="10"/>
          <p:cNvSpPr txBox="true"/>
          <p:nvPr/>
        </p:nvSpPr>
        <p:spPr>
          <a:xfrm rot="0">
            <a:off x="7045950" y="1223681"/>
            <a:ext cx="4196099" cy="529760"/>
          </a:xfrm>
          <a:prstGeom prst="rect">
            <a:avLst/>
          </a:prstGeom>
        </p:spPr>
        <p:txBody>
          <a:bodyPr anchor="t" rtlCol="false" tIns="0" lIns="0" bIns="0" rIns="0">
            <a:spAutoFit/>
          </a:bodyPr>
          <a:lstStyle/>
          <a:p>
            <a:pPr algn="ctr">
              <a:lnSpc>
                <a:spcPts val="4257"/>
              </a:lnSpc>
            </a:pPr>
            <a:r>
              <a:rPr lang="en-US" b="true" sz="3041">
                <a:solidFill>
                  <a:srgbClr val="FFFFFF"/>
                </a:solidFill>
                <a:latin typeface="Roboto Bold"/>
                <a:ea typeface="Roboto Bold"/>
                <a:cs typeface="Roboto Bold"/>
                <a:sym typeface="Roboto Bold"/>
              </a:rPr>
              <a:t>OKTAVIA RAMADHANI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323701" y="1028700"/>
            <a:ext cx="5935599" cy="8229600"/>
          </a:xfrm>
          <a:custGeom>
            <a:avLst/>
            <a:gdLst/>
            <a:ahLst/>
            <a:cxnLst/>
            <a:rect r="r" b="b" t="t" l="l"/>
            <a:pathLst>
              <a:path h="8229600" w="5935599">
                <a:moveTo>
                  <a:pt x="5935599" y="0"/>
                </a:moveTo>
                <a:lnTo>
                  <a:pt x="0" y="0"/>
                </a:lnTo>
                <a:lnTo>
                  <a:pt x="0" y="8229600"/>
                </a:lnTo>
                <a:lnTo>
                  <a:pt x="5935599" y="8229600"/>
                </a:lnTo>
                <a:lnTo>
                  <a:pt x="5935599" y="0"/>
                </a:lnTo>
                <a:close/>
              </a:path>
            </a:pathLst>
          </a:custGeom>
          <a:blipFill>
            <a:blip r:embed="rId5"/>
            <a:stretch>
              <a:fillRect l="0" t="0" r="0" b="0"/>
            </a:stretch>
          </a:blipFill>
        </p:spPr>
      </p:sp>
      <p:sp>
        <p:nvSpPr>
          <p:cNvPr name="TextBox 5" id="5"/>
          <p:cNvSpPr txBox="true"/>
          <p:nvPr/>
        </p:nvSpPr>
        <p:spPr>
          <a:xfrm rot="0">
            <a:off x="2191631" y="2809450"/>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APA ITU INTEL?</a:t>
            </a:r>
          </a:p>
        </p:txBody>
      </p:sp>
      <p:sp>
        <p:nvSpPr>
          <p:cNvPr name="TextBox 6" id="6"/>
          <p:cNvSpPr txBox="true"/>
          <p:nvPr/>
        </p:nvSpPr>
        <p:spPr>
          <a:xfrm rot="0">
            <a:off x="2191631" y="4084509"/>
            <a:ext cx="8146324" cy="3906965"/>
          </a:xfrm>
          <a:prstGeom prst="rect">
            <a:avLst/>
          </a:prstGeom>
        </p:spPr>
        <p:txBody>
          <a:bodyPr anchor="t" rtlCol="false" tIns="0" lIns="0" bIns="0" rIns="0">
            <a:spAutoFit/>
          </a:bodyPr>
          <a:lstStyle/>
          <a:p>
            <a:pPr algn="just">
              <a:lnSpc>
                <a:spcPts val="3111"/>
              </a:lnSpc>
            </a:pPr>
            <a:r>
              <a:rPr lang="en-US" sz="2222">
                <a:solidFill>
                  <a:srgbClr val="FFFFFF"/>
                </a:solidFill>
                <a:latin typeface="Roboto"/>
                <a:ea typeface="Roboto"/>
                <a:cs typeface="Roboto"/>
                <a:sym typeface="Roboto"/>
              </a:rPr>
              <a:t>I</a:t>
            </a:r>
            <a:r>
              <a:rPr lang="en-US" sz="2222" strike="noStrike" u="none">
                <a:solidFill>
                  <a:srgbClr val="FFFFFF"/>
                </a:solidFill>
                <a:latin typeface="Roboto"/>
                <a:ea typeface="Roboto"/>
                <a:cs typeface="Roboto"/>
                <a:sym typeface="Roboto"/>
              </a:rPr>
              <a:t>ntel (Integrated Electronics) adalah perusahaan teknologi multinasional yang terkenal sebagai produsen prosesor (CPU) dan solusi komputasi lainnya. Yang d</a:t>
            </a:r>
            <a:r>
              <a:rPr lang="en-US" sz="2222" strike="noStrike" u="none">
                <a:solidFill>
                  <a:srgbClr val="FFFFFF"/>
                </a:solidFill>
                <a:latin typeface="Roboto"/>
                <a:ea typeface="Roboto"/>
                <a:cs typeface="Roboto"/>
                <a:sym typeface="Roboto"/>
              </a:rPr>
              <a:t>idirikan pada tahun 1968 oleh Gordon Moore dan Robert Noyce (pendiri juga dari hukum Moore). </a:t>
            </a:r>
          </a:p>
          <a:p>
            <a:pPr algn="just">
              <a:lnSpc>
                <a:spcPts val="3111"/>
              </a:lnSpc>
            </a:pPr>
            <a:r>
              <a:rPr lang="en-US" sz="2222" strike="noStrike" u="none">
                <a:solidFill>
                  <a:srgbClr val="FFFFFF"/>
                </a:solidFill>
                <a:latin typeface="Roboto"/>
                <a:ea typeface="Roboto"/>
                <a:cs typeface="Roboto"/>
                <a:sym typeface="Roboto"/>
              </a:rPr>
              <a:t>Yang berf</a:t>
            </a:r>
            <a:r>
              <a:rPr lang="en-US" sz="2222" strike="noStrike" u="none">
                <a:solidFill>
                  <a:srgbClr val="FFFFFF"/>
                </a:solidFill>
                <a:latin typeface="Roboto"/>
                <a:ea typeface="Roboto"/>
                <a:cs typeface="Roboto"/>
                <a:sym typeface="Roboto"/>
              </a:rPr>
              <a:t>okus pada:</a:t>
            </a:r>
          </a:p>
          <a:p>
            <a:pPr algn="just" marL="959681" indent="-319894" lvl="2">
              <a:lnSpc>
                <a:spcPts val="3111"/>
              </a:lnSpc>
              <a:buFont typeface="Arial"/>
              <a:buChar char="⚬"/>
            </a:pPr>
            <a:r>
              <a:rPr lang="en-US" sz="2222" strike="noStrike" u="none">
                <a:solidFill>
                  <a:srgbClr val="FFFFFF"/>
                </a:solidFill>
                <a:latin typeface="Roboto"/>
                <a:ea typeface="Roboto"/>
                <a:cs typeface="Roboto"/>
                <a:sym typeface="Roboto"/>
              </a:rPr>
              <a:t>Prosesor untuk PC, server, dan perangkat IoT.</a:t>
            </a:r>
          </a:p>
          <a:p>
            <a:pPr algn="just" marL="959681" indent="-319894" lvl="2">
              <a:lnSpc>
                <a:spcPts val="3111"/>
              </a:lnSpc>
              <a:buFont typeface="Arial"/>
              <a:buChar char="⚬"/>
            </a:pPr>
            <a:r>
              <a:rPr lang="en-US" sz="2222" strike="noStrike" u="none">
                <a:solidFill>
                  <a:srgbClr val="FFFFFF"/>
                </a:solidFill>
                <a:latin typeface="Roboto"/>
                <a:ea typeface="Roboto"/>
                <a:cs typeface="Roboto"/>
                <a:sym typeface="Roboto"/>
              </a:rPr>
              <a:t>Inovasi dalam AI, 5G, dan komputasi kuantum.</a:t>
            </a:r>
          </a:p>
          <a:p>
            <a:pPr algn="just">
              <a:lnSpc>
                <a:spcPts val="3111"/>
              </a:lnSpc>
            </a:pPr>
          </a:p>
          <a:p>
            <a:pPr algn="just">
              <a:lnSpc>
                <a:spcPts val="3111"/>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9391359" y="251373"/>
            <a:ext cx="9675594" cy="11692560"/>
          </a:xfrm>
          <a:custGeom>
            <a:avLst/>
            <a:gdLst/>
            <a:ahLst/>
            <a:cxnLst/>
            <a:rect r="r" b="b" t="t" l="l"/>
            <a:pathLst>
              <a:path h="11692560" w="9675594">
                <a:moveTo>
                  <a:pt x="9675594" y="0"/>
                </a:moveTo>
                <a:lnTo>
                  <a:pt x="0" y="0"/>
                </a:lnTo>
                <a:lnTo>
                  <a:pt x="0" y="11692560"/>
                </a:lnTo>
                <a:lnTo>
                  <a:pt x="9675594" y="11692560"/>
                </a:lnTo>
                <a:lnTo>
                  <a:pt x="9675594" y="0"/>
                </a:lnTo>
                <a:close/>
              </a:path>
            </a:pathLst>
          </a:custGeom>
          <a:blipFill>
            <a:blip r:embed="rId5"/>
            <a:stretch>
              <a:fillRect l="0" t="0" r="0" b="0"/>
            </a:stretch>
          </a:blipFill>
        </p:spPr>
      </p:sp>
      <p:sp>
        <p:nvSpPr>
          <p:cNvPr name="TextBox 5" id="5"/>
          <p:cNvSpPr txBox="true"/>
          <p:nvPr/>
        </p:nvSpPr>
        <p:spPr>
          <a:xfrm rot="0">
            <a:off x="2099413" y="2558624"/>
            <a:ext cx="7291946" cy="172267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PENGERTIAN INTEL CORE ULTRA</a:t>
            </a:r>
          </a:p>
        </p:txBody>
      </p:sp>
      <p:sp>
        <p:nvSpPr>
          <p:cNvPr name="TextBox 6" id="6"/>
          <p:cNvSpPr txBox="true"/>
          <p:nvPr/>
        </p:nvSpPr>
        <p:spPr>
          <a:xfrm rot="0">
            <a:off x="2099413" y="4443439"/>
            <a:ext cx="8679167" cy="2741730"/>
          </a:xfrm>
          <a:prstGeom prst="rect">
            <a:avLst/>
          </a:prstGeom>
        </p:spPr>
        <p:txBody>
          <a:bodyPr anchor="t" rtlCol="false" tIns="0" lIns="0" bIns="0" rIns="0">
            <a:spAutoFit/>
          </a:bodyPr>
          <a:lstStyle/>
          <a:p>
            <a:pPr algn="just" marL="0" indent="0" lvl="1">
              <a:lnSpc>
                <a:spcPts val="3139"/>
              </a:lnSpc>
              <a:spcBef>
                <a:spcPct val="0"/>
              </a:spcBef>
            </a:pPr>
            <a:r>
              <a:rPr lang="en-US" sz="2242">
                <a:solidFill>
                  <a:srgbClr val="FFFFFF"/>
                </a:solidFill>
                <a:latin typeface="Roboto"/>
                <a:ea typeface="Roboto"/>
                <a:cs typeface="Roboto"/>
                <a:sym typeface="Roboto"/>
              </a:rPr>
              <a:t>Intel</a:t>
            </a:r>
            <a:r>
              <a:rPr lang="en-US" sz="2242" strike="noStrike" u="none">
                <a:solidFill>
                  <a:srgbClr val="FFFFFF"/>
                </a:solidFill>
                <a:latin typeface="Roboto"/>
                <a:ea typeface="Roboto"/>
                <a:cs typeface="Roboto"/>
                <a:sym typeface="Roboto"/>
              </a:rPr>
              <a:t> Core Ultra adalah lini prosesor terbaru dari Intel yang diluncurkan mulai akhir 2023. Seri ini merupakan bagian dari arsitektur *"Meteor Lake", dan membawa perubahan besar dalam desain chip dengan menggunakan chiplet architecture serta hadir dengan NPU (Neural Processing Unit) untuk mendukung fitur kecerdasan buatan (AI).</a:t>
            </a:r>
          </a:p>
          <a:p>
            <a:pPr algn="just">
              <a:lnSpc>
                <a:spcPts val="31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31177" y="1028700"/>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5"/>
            <a:stretch>
              <a:fillRect l="0" t="-7918" r="0" b="-7918"/>
            </a:stretch>
          </a:blipFill>
        </p:spPr>
      </p:sp>
      <p:sp>
        <p:nvSpPr>
          <p:cNvPr name="Freeform 5" id="5"/>
          <p:cNvSpPr/>
          <p:nvPr/>
        </p:nvSpPr>
        <p:spPr>
          <a:xfrm flipH="false" flipV="false" rot="0">
            <a:off x="12431177" y="3878420"/>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6"/>
            <a:stretch>
              <a:fillRect l="0" t="-7918" r="0" b="-7918"/>
            </a:stretch>
          </a:blipFill>
        </p:spPr>
      </p:sp>
      <p:sp>
        <p:nvSpPr>
          <p:cNvPr name="Freeform 6" id="6"/>
          <p:cNvSpPr/>
          <p:nvPr/>
        </p:nvSpPr>
        <p:spPr>
          <a:xfrm flipH="false" flipV="false" rot="0">
            <a:off x="12431177" y="6732277"/>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7"/>
            <a:stretch>
              <a:fillRect l="0" t="-7918" r="0" b="-7918"/>
            </a:stretch>
          </a:blipFill>
        </p:spPr>
      </p:sp>
      <p:sp>
        <p:nvSpPr>
          <p:cNvPr name="Freeform 7" id="7"/>
          <p:cNvSpPr/>
          <p:nvPr/>
        </p:nvSpPr>
        <p:spPr>
          <a:xfrm flipH="false" flipV="false" rot="0">
            <a:off x="2088546" y="4254159"/>
            <a:ext cx="7516516" cy="3163358"/>
          </a:xfrm>
          <a:custGeom>
            <a:avLst/>
            <a:gdLst/>
            <a:ahLst/>
            <a:cxnLst/>
            <a:rect r="r" b="b" t="t" l="l"/>
            <a:pathLst>
              <a:path h="3163358" w="7516516">
                <a:moveTo>
                  <a:pt x="0" y="0"/>
                </a:moveTo>
                <a:lnTo>
                  <a:pt x="7516516" y="0"/>
                </a:lnTo>
                <a:lnTo>
                  <a:pt x="7516516" y="3163358"/>
                </a:lnTo>
                <a:lnTo>
                  <a:pt x="0" y="3163358"/>
                </a:lnTo>
                <a:lnTo>
                  <a:pt x="0" y="0"/>
                </a:lnTo>
                <a:close/>
              </a:path>
            </a:pathLst>
          </a:custGeom>
          <a:blipFill>
            <a:blip r:embed="rId8"/>
            <a:stretch>
              <a:fillRect l="0" t="0" r="0" b="0"/>
            </a:stretch>
          </a:blipFill>
        </p:spPr>
      </p:sp>
      <p:sp>
        <p:nvSpPr>
          <p:cNvPr name="TextBox 8" id="8"/>
          <p:cNvSpPr txBox="true"/>
          <p:nvPr/>
        </p:nvSpPr>
        <p:spPr>
          <a:xfrm rot="0">
            <a:off x="2088546" y="2531484"/>
            <a:ext cx="8869142" cy="172267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PERBEDAAN INTEL CORE ULTRA VS INTEL CORE I-SERIES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839916" y="5019393"/>
            <a:ext cx="539979" cy="542239"/>
          </a:xfrm>
          <a:custGeom>
            <a:avLst/>
            <a:gdLst/>
            <a:ahLst/>
            <a:cxnLst/>
            <a:rect r="r" b="b" t="t" l="l"/>
            <a:pathLst>
              <a:path h="542239" w="539979">
                <a:moveTo>
                  <a:pt x="0" y="0"/>
                </a:moveTo>
                <a:lnTo>
                  <a:pt x="539979" y="0"/>
                </a:lnTo>
                <a:lnTo>
                  <a:pt x="539979" y="542239"/>
                </a:lnTo>
                <a:lnTo>
                  <a:pt x="0" y="5422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64639" y="1574482"/>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39916" y="5757769"/>
            <a:ext cx="539979" cy="542239"/>
          </a:xfrm>
          <a:custGeom>
            <a:avLst/>
            <a:gdLst/>
            <a:ahLst/>
            <a:cxnLst/>
            <a:rect r="r" b="b" t="t" l="l"/>
            <a:pathLst>
              <a:path h="542239" w="539979">
                <a:moveTo>
                  <a:pt x="0" y="0"/>
                </a:moveTo>
                <a:lnTo>
                  <a:pt x="539979" y="0"/>
                </a:lnTo>
                <a:lnTo>
                  <a:pt x="539979" y="542238"/>
                </a:lnTo>
                <a:lnTo>
                  <a:pt x="0" y="542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553473" y="335362"/>
            <a:ext cx="6754933" cy="12451490"/>
          </a:xfrm>
          <a:custGeom>
            <a:avLst/>
            <a:gdLst/>
            <a:ahLst/>
            <a:cxnLst/>
            <a:rect r="r" b="b" t="t" l="l"/>
            <a:pathLst>
              <a:path h="12451490" w="6754933">
                <a:moveTo>
                  <a:pt x="0" y="0"/>
                </a:moveTo>
                <a:lnTo>
                  <a:pt x="6754933" y="0"/>
                </a:lnTo>
                <a:lnTo>
                  <a:pt x="6754933" y="12451490"/>
                </a:lnTo>
                <a:lnTo>
                  <a:pt x="0" y="12451490"/>
                </a:lnTo>
                <a:lnTo>
                  <a:pt x="0" y="0"/>
                </a:lnTo>
                <a:close/>
              </a:path>
            </a:pathLst>
          </a:custGeom>
          <a:blipFill>
            <a:blip r:embed="rId7"/>
            <a:stretch>
              <a:fillRect l="0" t="0" r="0" b="0"/>
            </a:stretch>
          </a:blipFill>
        </p:spPr>
      </p:sp>
      <p:sp>
        <p:nvSpPr>
          <p:cNvPr name="TextBox 7" id="7"/>
          <p:cNvSpPr txBox="true"/>
          <p:nvPr/>
        </p:nvSpPr>
        <p:spPr>
          <a:xfrm rot="0">
            <a:off x="2099413" y="2066505"/>
            <a:ext cx="7291946" cy="172267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KATEGORI CHIP CORE ULTRA (JENIS UTAMA)</a:t>
            </a:r>
          </a:p>
        </p:txBody>
      </p:sp>
      <p:sp>
        <p:nvSpPr>
          <p:cNvPr name="TextBox 8" id="8"/>
          <p:cNvSpPr txBox="true"/>
          <p:nvPr/>
        </p:nvSpPr>
        <p:spPr>
          <a:xfrm rot="0">
            <a:off x="2627213" y="4935753"/>
            <a:ext cx="3344252"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Co</a:t>
            </a:r>
            <a:r>
              <a:rPr lang="en-US" sz="1896" strike="noStrike" u="none">
                <a:solidFill>
                  <a:srgbClr val="FFFFFF"/>
                </a:solidFill>
                <a:latin typeface="Roboto"/>
                <a:ea typeface="Roboto"/>
                <a:cs typeface="Roboto"/>
                <a:sym typeface="Roboto"/>
              </a:rPr>
              <a:t>re Ultra 9 – Performa tinggi untuk kreator dan profesional.</a:t>
            </a:r>
          </a:p>
        </p:txBody>
      </p:sp>
      <p:sp>
        <p:nvSpPr>
          <p:cNvPr name="TextBox 9" id="9"/>
          <p:cNvSpPr txBox="true"/>
          <p:nvPr/>
        </p:nvSpPr>
        <p:spPr>
          <a:xfrm rot="0">
            <a:off x="1860902" y="5106489"/>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1</a:t>
            </a:r>
          </a:p>
        </p:txBody>
      </p:sp>
      <p:sp>
        <p:nvSpPr>
          <p:cNvPr name="TextBox 10" id="10"/>
          <p:cNvSpPr txBox="true"/>
          <p:nvPr/>
        </p:nvSpPr>
        <p:spPr>
          <a:xfrm rot="0">
            <a:off x="2627213" y="5710144"/>
            <a:ext cx="3344252"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Co</a:t>
            </a:r>
            <a:r>
              <a:rPr lang="en-US" sz="1896" strike="noStrike" u="none">
                <a:solidFill>
                  <a:srgbClr val="FFFFFF"/>
                </a:solidFill>
                <a:latin typeface="Roboto"/>
                <a:ea typeface="Roboto"/>
                <a:cs typeface="Roboto"/>
                <a:sym typeface="Roboto"/>
              </a:rPr>
              <a:t>re Ultra 7 – Keseimbangan performa dan efisiensi.</a:t>
            </a:r>
          </a:p>
        </p:txBody>
      </p:sp>
      <p:sp>
        <p:nvSpPr>
          <p:cNvPr name="TextBox 11" id="11"/>
          <p:cNvSpPr txBox="true"/>
          <p:nvPr/>
        </p:nvSpPr>
        <p:spPr>
          <a:xfrm rot="0">
            <a:off x="1860902" y="5828332"/>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2</a:t>
            </a:r>
          </a:p>
        </p:txBody>
      </p:sp>
      <p:sp>
        <p:nvSpPr>
          <p:cNvPr name="TextBox 12" id="12"/>
          <p:cNvSpPr txBox="true"/>
          <p:nvPr/>
        </p:nvSpPr>
        <p:spPr>
          <a:xfrm rot="0">
            <a:off x="2627213" y="6533979"/>
            <a:ext cx="3256661" cy="993117"/>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Co</a:t>
            </a:r>
            <a:r>
              <a:rPr lang="en-US" sz="1896" strike="noStrike" u="none">
                <a:solidFill>
                  <a:srgbClr val="FFFFFF"/>
                </a:solidFill>
                <a:latin typeface="Roboto"/>
                <a:ea typeface="Roboto"/>
                <a:cs typeface="Roboto"/>
                <a:sym typeface="Roboto"/>
              </a:rPr>
              <a:t>re Ultra 5 – Kelas menengah, cocok untuk pengguna umum.</a:t>
            </a:r>
          </a:p>
        </p:txBody>
      </p:sp>
      <p:sp>
        <p:nvSpPr>
          <p:cNvPr name="Freeform 13" id="13"/>
          <p:cNvSpPr/>
          <p:nvPr/>
        </p:nvSpPr>
        <p:spPr>
          <a:xfrm flipH="false" flipV="false" rot="0">
            <a:off x="1839916" y="6561107"/>
            <a:ext cx="539979" cy="542239"/>
          </a:xfrm>
          <a:custGeom>
            <a:avLst/>
            <a:gdLst/>
            <a:ahLst/>
            <a:cxnLst/>
            <a:rect r="r" b="b" t="t" l="l"/>
            <a:pathLst>
              <a:path h="542239" w="539979">
                <a:moveTo>
                  <a:pt x="0" y="0"/>
                </a:moveTo>
                <a:lnTo>
                  <a:pt x="539979" y="0"/>
                </a:lnTo>
                <a:lnTo>
                  <a:pt x="539979" y="542239"/>
                </a:lnTo>
                <a:lnTo>
                  <a:pt x="0" y="5422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839916" y="6648203"/>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3</a:t>
            </a:r>
          </a:p>
        </p:txBody>
      </p:sp>
      <p:sp>
        <p:nvSpPr>
          <p:cNvPr name="TextBox 15" id="15"/>
          <p:cNvSpPr txBox="true"/>
          <p:nvPr/>
        </p:nvSpPr>
        <p:spPr>
          <a:xfrm rot="0">
            <a:off x="2120399" y="3956648"/>
            <a:ext cx="7702133" cy="685422"/>
          </a:xfrm>
          <a:prstGeom prst="rect">
            <a:avLst/>
          </a:prstGeom>
        </p:spPr>
        <p:txBody>
          <a:bodyPr anchor="t" rtlCol="false" tIns="0" lIns="0" bIns="0" rIns="0">
            <a:spAutoFit/>
          </a:bodyPr>
          <a:lstStyle/>
          <a:p>
            <a:pPr algn="just">
              <a:lnSpc>
                <a:spcPts val="2716"/>
              </a:lnSpc>
              <a:spcBef>
                <a:spcPct val="0"/>
              </a:spcBef>
            </a:pPr>
            <a:r>
              <a:rPr lang="en-US" sz="1940">
                <a:solidFill>
                  <a:srgbClr val="FFFFFF"/>
                </a:solidFill>
                <a:latin typeface="Roboto"/>
                <a:ea typeface="Roboto"/>
                <a:cs typeface="Roboto"/>
                <a:sym typeface="Roboto"/>
              </a:rPr>
              <a:t>Intel Co</a:t>
            </a:r>
            <a:r>
              <a:rPr lang="en-US" sz="1940" strike="noStrike" u="none">
                <a:solidFill>
                  <a:srgbClr val="FFFFFF"/>
                </a:solidFill>
                <a:latin typeface="Roboto"/>
                <a:ea typeface="Roboto"/>
                <a:cs typeface="Roboto"/>
                <a:sym typeface="Roboto"/>
              </a:rPr>
              <a:t>re Ultra diklasifikasikan dalam tiga varian utama berdasarkan kebutuhan daya dan performa:</a:t>
            </a:r>
          </a:p>
        </p:txBody>
      </p:sp>
      <p:sp>
        <p:nvSpPr>
          <p:cNvPr name="TextBox 16" id="16"/>
          <p:cNvSpPr txBox="true"/>
          <p:nvPr/>
        </p:nvSpPr>
        <p:spPr>
          <a:xfrm rot="0">
            <a:off x="6707187" y="5057493"/>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1</a:t>
            </a:r>
          </a:p>
        </p:txBody>
      </p:sp>
      <p:sp>
        <p:nvSpPr>
          <p:cNvPr name="Freeform 17" id="17"/>
          <p:cNvSpPr/>
          <p:nvPr/>
        </p:nvSpPr>
        <p:spPr>
          <a:xfrm flipH="false" flipV="false" rot="0">
            <a:off x="6686201" y="4970398"/>
            <a:ext cx="539979" cy="542239"/>
          </a:xfrm>
          <a:custGeom>
            <a:avLst/>
            <a:gdLst/>
            <a:ahLst/>
            <a:cxnLst/>
            <a:rect r="r" b="b" t="t" l="l"/>
            <a:pathLst>
              <a:path h="542239" w="539979">
                <a:moveTo>
                  <a:pt x="0" y="0"/>
                </a:moveTo>
                <a:lnTo>
                  <a:pt x="539980" y="0"/>
                </a:lnTo>
                <a:lnTo>
                  <a:pt x="539980" y="542239"/>
                </a:lnTo>
                <a:lnTo>
                  <a:pt x="0" y="5422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6686201" y="5757769"/>
            <a:ext cx="539979" cy="542239"/>
          </a:xfrm>
          <a:custGeom>
            <a:avLst/>
            <a:gdLst/>
            <a:ahLst/>
            <a:cxnLst/>
            <a:rect r="r" b="b" t="t" l="l"/>
            <a:pathLst>
              <a:path h="542239" w="539979">
                <a:moveTo>
                  <a:pt x="0" y="0"/>
                </a:moveTo>
                <a:lnTo>
                  <a:pt x="539980" y="0"/>
                </a:lnTo>
                <a:lnTo>
                  <a:pt x="539980" y="542238"/>
                </a:lnTo>
                <a:lnTo>
                  <a:pt x="0" y="542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6707187" y="6623857"/>
            <a:ext cx="539979" cy="542239"/>
          </a:xfrm>
          <a:custGeom>
            <a:avLst/>
            <a:gdLst/>
            <a:ahLst/>
            <a:cxnLst/>
            <a:rect r="r" b="b" t="t" l="l"/>
            <a:pathLst>
              <a:path h="542239" w="539979">
                <a:moveTo>
                  <a:pt x="0" y="0"/>
                </a:moveTo>
                <a:lnTo>
                  <a:pt x="539980" y="0"/>
                </a:lnTo>
                <a:lnTo>
                  <a:pt x="539980" y="542239"/>
                </a:lnTo>
                <a:lnTo>
                  <a:pt x="0" y="5422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6707187" y="5057493"/>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1</a:t>
            </a:r>
          </a:p>
        </p:txBody>
      </p:sp>
      <p:sp>
        <p:nvSpPr>
          <p:cNvPr name="TextBox 21" id="21"/>
          <p:cNvSpPr txBox="true"/>
          <p:nvPr/>
        </p:nvSpPr>
        <p:spPr>
          <a:xfrm rot="0">
            <a:off x="6686201" y="5884223"/>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2</a:t>
            </a:r>
          </a:p>
        </p:txBody>
      </p:sp>
      <p:sp>
        <p:nvSpPr>
          <p:cNvPr name="TextBox 22" id="22"/>
          <p:cNvSpPr txBox="true"/>
          <p:nvPr/>
        </p:nvSpPr>
        <p:spPr>
          <a:xfrm rot="0">
            <a:off x="6728174" y="6710953"/>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3</a:t>
            </a:r>
          </a:p>
        </p:txBody>
      </p:sp>
      <p:sp>
        <p:nvSpPr>
          <p:cNvPr name="TextBox 23" id="23"/>
          <p:cNvSpPr txBox="true"/>
          <p:nvPr/>
        </p:nvSpPr>
        <p:spPr>
          <a:xfrm rot="0">
            <a:off x="7430558" y="4661159"/>
            <a:ext cx="3918537" cy="1324340"/>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H-s</a:t>
            </a:r>
            <a:r>
              <a:rPr lang="en-US" sz="1896" strike="noStrike" u="none">
                <a:solidFill>
                  <a:srgbClr val="FFFFFF"/>
                </a:solidFill>
                <a:latin typeface="Roboto"/>
                <a:ea typeface="Roboto"/>
                <a:cs typeface="Roboto"/>
                <a:sym typeface="Roboto"/>
              </a:rPr>
              <a:t>eries: Performa tinggi (hingga 45W TDP) – ideal untuk laptop gaming &amp; kreatif.</a:t>
            </a:r>
          </a:p>
          <a:p>
            <a:pPr algn="just">
              <a:lnSpc>
                <a:spcPts val="2655"/>
              </a:lnSpc>
              <a:spcBef>
                <a:spcPct val="0"/>
              </a:spcBef>
            </a:pPr>
          </a:p>
        </p:txBody>
      </p:sp>
      <p:sp>
        <p:nvSpPr>
          <p:cNvPr name="TextBox 24" id="24"/>
          <p:cNvSpPr txBox="true"/>
          <p:nvPr/>
        </p:nvSpPr>
        <p:spPr>
          <a:xfrm rot="0">
            <a:off x="7430558" y="5742607"/>
            <a:ext cx="3918537"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P-s</a:t>
            </a:r>
            <a:r>
              <a:rPr lang="en-US" sz="1896" strike="noStrike" u="none">
                <a:solidFill>
                  <a:srgbClr val="FFFFFF"/>
                </a:solidFill>
                <a:latin typeface="Roboto"/>
                <a:ea typeface="Roboto"/>
                <a:cs typeface="Roboto"/>
                <a:sym typeface="Roboto"/>
              </a:rPr>
              <a:t>eries: Mid-range (sekitar 28W) – keseimbangan performa dan daya.</a:t>
            </a:r>
          </a:p>
        </p:txBody>
      </p:sp>
      <p:sp>
        <p:nvSpPr>
          <p:cNvPr name="TextBox 25" id="25"/>
          <p:cNvSpPr txBox="true"/>
          <p:nvPr/>
        </p:nvSpPr>
        <p:spPr>
          <a:xfrm rot="0">
            <a:off x="7430558" y="6533979"/>
            <a:ext cx="3918537"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U-s</a:t>
            </a:r>
            <a:r>
              <a:rPr lang="en-US" sz="1896" strike="noStrike" u="none">
                <a:solidFill>
                  <a:srgbClr val="FFFFFF"/>
                </a:solidFill>
                <a:latin typeface="Roboto"/>
                <a:ea typeface="Roboto"/>
                <a:cs typeface="Roboto"/>
                <a:sym typeface="Roboto"/>
              </a:rPr>
              <a:t>eries: Ultra low power (15W) – untuk laptop tipis dan ringan.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06849" y="3755648"/>
            <a:ext cx="652860" cy="655592"/>
          </a:xfrm>
          <a:custGeom>
            <a:avLst/>
            <a:gdLst/>
            <a:ahLst/>
            <a:cxnLst/>
            <a:rect r="r" b="b" t="t" l="l"/>
            <a:pathLst>
              <a:path h="655592" w="652860">
                <a:moveTo>
                  <a:pt x="0" y="0"/>
                </a:moveTo>
                <a:lnTo>
                  <a:pt x="652860" y="0"/>
                </a:lnTo>
                <a:lnTo>
                  <a:pt x="652860" y="655592"/>
                </a:lnTo>
                <a:lnTo>
                  <a:pt x="0" y="655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550015" y="2002059"/>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7"/>
            <a:stretch>
              <a:fillRect l="0" t="0" r="0" b="0"/>
            </a:stretch>
          </a:blipFill>
        </p:spPr>
      </p:sp>
      <p:sp>
        <p:nvSpPr>
          <p:cNvPr name="TextBox 6" id="6"/>
          <p:cNvSpPr txBox="true"/>
          <p:nvPr/>
        </p:nvSpPr>
        <p:spPr>
          <a:xfrm rot="0">
            <a:off x="1839916" y="2469164"/>
            <a:ext cx="8670547"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FITUR UNGGULAN CORE ULTRA</a:t>
            </a:r>
          </a:p>
        </p:txBody>
      </p:sp>
      <p:sp>
        <p:nvSpPr>
          <p:cNvPr name="TextBox 7" id="7"/>
          <p:cNvSpPr txBox="true"/>
          <p:nvPr/>
        </p:nvSpPr>
        <p:spPr>
          <a:xfrm rot="0">
            <a:off x="2745065" y="3705916"/>
            <a:ext cx="8619594"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N</a:t>
            </a:r>
            <a:r>
              <a:rPr lang="en-US" sz="1896" strike="noStrike" u="none">
                <a:solidFill>
                  <a:srgbClr val="FFFFFF"/>
                </a:solidFill>
                <a:latin typeface="Roboto"/>
                <a:ea typeface="Roboto"/>
                <a:cs typeface="Roboto"/>
                <a:sym typeface="Roboto"/>
              </a:rPr>
              <a:t>eural Processing Unit (NPU): Akselerasi AI lokal, efisien dalam menjalankan aplikasi AI tanpa mengandalkan cloud.</a:t>
            </a:r>
          </a:p>
        </p:txBody>
      </p:sp>
      <p:sp>
        <p:nvSpPr>
          <p:cNvPr name="TextBox 8" id="8"/>
          <p:cNvSpPr txBox="true"/>
          <p:nvPr/>
        </p:nvSpPr>
        <p:spPr>
          <a:xfrm rot="0">
            <a:off x="1973783" y="3920630"/>
            <a:ext cx="518993" cy="373253"/>
          </a:xfrm>
          <a:prstGeom prst="rect">
            <a:avLst/>
          </a:prstGeom>
        </p:spPr>
        <p:txBody>
          <a:bodyPr anchor="t" rtlCol="false" tIns="0" lIns="0" bIns="0" rIns="0">
            <a:spAutoFit/>
          </a:bodyPr>
          <a:lstStyle/>
          <a:p>
            <a:pPr algn="ctr" marL="0" indent="0" lvl="1">
              <a:lnSpc>
                <a:spcPts val="2295"/>
              </a:lnSpc>
              <a:spcBef>
                <a:spcPct val="0"/>
              </a:spcBef>
            </a:pPr>
            <a:r>
              <a:rPr lang="en-US" sz="2799" spc="-97">
                <a:solidFill>
                  <a:srgbClr val="00D9FF"/>
                </a:solidFill>
                <a:latin typeface="Cheddar"/>
                <a:ea typeface="Cheddar"/>
                <a:cs typeface="Cheddar"/>
                <a:sym typeface="Cheddar"/>
              </a:rPr>
              <a:t>1</a:t>
            </a:r>
          </a:p>
        </p:txBody>
      </p:sp>
      <p:sp>
        <p:nvSpPr>
          <p:cNvPr name="TextBox 9" id="9"/>
          <p:cNvSpPr txBox="true"/>
          <p:nvPr/>
        </p:nvSpPr>
        <p:spPr>
          <a:xfrm rot="0">
            <a:off x="2745065" y="6132467"/>
            <a:ext cx="8619594" cy="661894"/>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Hyb</a:t>
            </a:r>
            <a:r>
              <a:rPr lang="en-US" sz="1896" strike="noStrike" u="none">
                <a:solidFill>
                  <a:srgbClr val="FFFFFF"/>
                </a:solidFill>
                <a:latin typeface="Roboto"/>
                <a:ea typeface="Roboto"/>
                <a:cs typeface="Roboto"/>
                <a:sym typeface="Roboto"/>
              </a:rPr>
              <a:t>rid Architecture: Menggabungkan Performance Cores (P-Cores), Efficient Cores (E-Cores), dan Low Power E-Cores.</a:t>
            </a:r>
          </a:p>
        </p:txBody>
      </p:sp>
      <p:sp>
        <p:nvSpPr>
          <p:cNvPr name="TextBox 10" id="10"/>
          <p:cNvSpPr txBox="true"/>
          <p:nvPr/>
        </p:nvSpPr>
        <p:spPr>
          <a:xfrm rot="0">
            <a:off x="2745065" y="4626557"/>
            <a:ext cx="8619594" cy="330670"/>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Int</a:t>
            </a:r>
            <a:r>
              <a:rPr lang="en-US" sz="1896" strike="noStrike" u="none">
                <a:solidFill>
                  <a:srgbClr val="FFFFFF"/>
                </a:solidFill>
                <a:latin typeface="Roboto"/>
                <a:ea typeface="Roboto"/>
                <a:cs typeface="Roboto"/>
                <a:sym typeface="Roboto"/>
              </a:rPr>
              <a:t>el Arc Graphics: GPU terintegrasi lebih kuat, mendekati GPU diskrit.</a:t>
            </a:r>
          </a:p>
        </p:txBody>
      </p:sp>
      <p:sp>
        <p:nvSpPr>
          <p:cNvPr name="TextBox 11" id="11"/>
          <p:cNvSpPr txBox="true"/>
          <p:nvPr/>
        </p:nvSpPr>
        <p:spPr>
          <a:xfrm rot="0">
            <a:off x="2745065" y="5472648"/>
            <a:ext cx="8619594" cy="330670"/>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Fov</a:t>
            </a:r>
            <a:r>
              <a:rPr lang="en-US" sz="1896" strike="noStrike" u="none">
                <a:solidFill>
                  <a:srgbClr val="FFFFFF"/>
                </a:solidFill>
                <a:latin typeface="Roboto"/>
                <a:ea typeface="Roboto"/>
                <a:cs typeface="Roboto"/>
                <a:sym typeface="Roboto"/>
              </a:rPr>
              <a:t>eros 3D Packaging: Teknologi stacking chip untuk efisiensi ruang &amp; energi.</a:t>
            </a:r>
          </a:p>
        </p:txBody>
      </p:sp>
      <p:sp>
        <p:nvSpPr>
          <p:cNvPr name="TextBox 12" id="12"/>
          <p:cNvSpPr txBox="true"/>
          <p:nvPr/>
        </p:nvSpPr>
        <p:spPr>
          <a:xfrm rot="0">
            <a:off x="2745065" y="7164831"/>
            <a:ext cx="8619594" cy="330670"/>
          </a:xfrm>
          <a:prstGeom prst="rect">
            <a:avLst/>
          </a:prstGeom>
        </p:spPr>
        <p:txBody>
          <a:bodyPr anchor="t" rtlCol="false" tIns="0" lIns="0" bIns="0" rIns="0">
            <a:spAutoFit/>
          </a:bodyPr>
          <a:lstStyle/>
          <a:p>
            <a:pPr algn="just">
              <a:lnSpc>
                <a:spcPts val="2655"/>
              </a:lnSpc>
              <a:spcBef>
                <a:spcPct val="0"/>
              </a:spcBef>
            </a:pPr>
            <a:r>
              <a:rPr lang="en-US" sz="1896">
                <a:solidFill>
                  <a:srgbClr val="FFFFFF"/>
                </a:solidFill>
                <a:latin typeface="Roboto"/>
                <a:ea typeface="Roboto"/>
                <a:cs typeface="Roboto"/>
                <a:sym typeface="Roboto"/>
              </a:rPr>
              <a:t>AI PC-</a:t>
            </a:r>
            <a:r>
              <a:rPr lang="en-US" sz="1896" strike="noStrike" u="none">
                <a:solidFill>
                  <a:srgbClr val="FFFFFF"/>
                </a:solidFill>
                <a:latin typeface="Roboto"/>
                <a:ea typeface="Roboto"/>
                <a:cs typeface="Roboto"/>
                <a:sym typeface="Roboto"/>
              </a:rPr>
              <a:t>ready: Dirancang untuk aplikasi masa depan berbasis AI generatif.</a:t>
            </a:r>
          </a:p>
        </p:txBody>
      </p:sp>
      <p:sp>
        <p:nvSpPr>
          <p:cNvPr name="Freeform 13" id="13"/>
          <p:cNvSpPr/>
          <p:nvPr/>
        </p:nvSpPr>
        <p:spPr>
          <a:xfrm flipH="false" flipV="false" rot="0">
            <a:off x="1906849" y="4487908"/>
            <a:ext cx="652860" cy="655592"/>
          </a:xfrm>
          <a:custGeom>
            <a:avLst/>
            <a:gdLst/>
            <a:ahLst/>
            <a:cxnLst/>
            <a:rect r="r" b="b" t="t" l="l"/>
            <a:pathLst>
              <a:path h="655592" w="652860">
                <a:moveTo>
                  <a:pt x="0" y="0"/>
                </a:moveTo>
                <a:lnTo>
                  <a:pt x="652860" y="0"/>
                </a:lnTo>
                <a:lnTo>
                  <a:pt x="652860" y="655592"/>
                </a:lnTo>
                <a:lnTo>
                  <a:pt x="0" y="655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906849" y="5334000"/>
            <a:ext cx="652860" cy="655592"/>
          </a:xfrm>
          <a:custGeom>
            <a:avLst/>
            <a:gdLst/>
            <a:ahLst/>
            <a:cxnLst/>
            <a:rect r="r" b="b" t="t" l="l"/>
            <a:pathLst>
              <a:path h="655592" w="652860">
                <a:moveTo>
                  <a:pt x="0" y="0"/>
                </a:moveTo>
                <a:lnTo>
                  <a:pt x="652860" y="0"/>
                </a:lnTo>
                <a:lnTo>
                  <a:pt x="652860" y="655592"/>
                </a:lnTo>
                <a:lnTo>
                  <a:pt x="0" y="655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906849" y="6180092"/>
            <a:ext cx="652860" cy="655592"/>
          </a:xfrm>
          <a:custGeom>
            <a:avLst/>
            <a:gdLst/>
            <a:ahLst/>
            <a:cxnLst/>
            <a:rect r="r" b="b" t="t" l="l"/>
            <a:pathLst>
              <a:path h="655592" w="652860">
                <a:moveTo>
                  <a:pt x="0" y="0"/>
                </a:moveTo>
                <a:lnTo>
                  <a:pt x="652860" y="0"/>
                </a:lnTo>
                <a:lnTo>
                  <a:pt x="652860" y="655591"/>
                </a:lnTo>
                <a:lnTo>
                  <a:pt x="0" y="655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906849" y="7026183"/>
            <a:ext cx="652860" cy="655592"/>
          </a:xfrm>
          <a:custGeom>
            <a:avLst/>
            <a:gdLst/>
            <a:ahLst/>
            <a:cxnLst/>
            <a:rect r="r" b="b" t="t" l="l"/>
            <a:pathLst>
              <a:path h="655592" w="652860">
                <a:moveTo>
                  <a:pt x="0" y="0"/>
                </a:moveTo>
                <a:lnTo>
                  <a:pt x="652860" y="0"/>
                </a:lnTo>
                <a:lnTo>
                  <a:pt x="652860" y="655592"/>
                </a:lnTo>
                <a:lnTo>
                  <a:pt x="0" y="655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973783" y="4652890"/>
            <a:ext cx="518993" cy="373253"/>
          </a:xfrm>
          <a:prstGeom prst="rect">
            <a:avLst/>
          </a:prstGeom>
        </p:spPr>
        <p:txBody>
          <a:bodyPr anchor="t" rtlCol="false" tIns="0" lIns="0" bIns="0" rIns="0">
            <a:spAutoFit/>
          </a:bodyPr>
          <a:lstStyle/>
          <a:p>
            <a:pPr algn="ctr" marL="0" indent="0" lvl="1">
              <a:lnSpc>
                <a:spcPts val="2295"/>
              </a:lnSpc>
              <a:spcBef>
                <a:spcPct val="0"/>
              </a:spcBef>
            </a:pPr>
            <a:r>
              <a:rPr lang="en-US" sz="2799" spc="-97">
                <a:solidFill>
                  <a:srgbClr val="00D9FF"/>
                </a:solidFill>
                <a:latin typeface="Cheddar"/>
                <a:ea typeface="Cheddar"/>
                <a:cs typeface="Cheddar"/>
                <a:sym typeface="Cheddar"/>
              </a:rPr>
              <a:t>2</a:t>
            </a:r>
          </a:p>
        </p:txBody>
      </p:sp>
      <p:sp>
        <p:nvSpPr>
          <p:cNvPr name="TextBox 18" id="18"/>
          <p:cNvSpPr txBox="true"/>
          <p:nvPr/>
        </p:nvSpPr>
        <p:spPr>
          <a:xfrm rot="0">
            <a:off x="1973783" y="5505450"/>
            <a:ext cx="518993" cy="373253"/>
          </a:xfrm>
          <a:prstGeom prst="rect">
            <a:avLst/>
          </a:prstGeom>
        </p:spPr>
        <p:txBody>
          <a:bodyPr anchor="t" rtlCol="false" tIns="0" lIns="0" bIns="0" rIns="0">
            <a:spAutoFit/>
          </a:bodyPr>
          <a:lstStyle/>
          <a:p>
            <a:pPr algn="ctr" marL="0" indent="0" lvl="1">
              <a:lnSpc>
                <a:spcPts val="2295"/>
              </a:lnSpc>
              <a:spcBef>
                <a:spcPct val="0"/>
              </a:spcBef>
            </a:pPr>
            <a:r>
              <a:rPr lang="en-US" sz="2799" spc="-97">
                <a:solidFill>
                  <a:srgbClr val="00D9FF"/>
                </a:solidFill>
                <a:latin typeface="Cheddar"/>
                <a:ea typeface="Cheddar"/>
                <a:cs typeface="Cheddar"/>
                <a:sym typeface="Cheddar"/>
              </a:rPr>
              <a:t>3</a:t>
            </a:r>
          </a:p>
        </p:txBody>
      </p:sp>
      <p:sp>
        <p:nvSpPr>
          <p:cNvPr name="TextBox 19" id="19"/>
          <p:cNvSpPr txBox="true"/>
          <p:nvPr/>
        </p:nvSpPr>
        <p:spPr>
          <a:xfrm rot="0">
            <a:off x="1973783" y="6351542"/>
            <a:ext cx="518993" cy="373253"/>
          </a:xfrm>
          <a:prstGeom prst="rect">
            <a:avLst/>
          </a:prstGeom>
        </p:spPr>
        <p:txBody>
          <a:bodyPr anchor="t" rtlCol="false" tIns="0" lIns="0" bIns="0" rIns="0">
            <a:spAutoFit/>
          </a:bodyPr>
          <a:lstStyle/>
          <a:p>
            <a:pPr algn="ctr" marL="0" indent="0" lvl="1">
              <a:lnSpc>
                <a:spcPts val="2295"/>
              </a:lnSpc>
              <a:spcBef>
                <a:spcPct val="0"/>
              </a:spcBef>
            </a:pPr>
            <a:r>
              <a:rPr lang="en-US" sz="2799" spc="-97">
                <a:solidFill>
                  <a:srgbClr val="00D9FF"/>
                </a:solidFill>
                <a:latin typeface="Cheddar"/>
                <a:ea typeface="Cheddar"/>
                <a:cs typeface="Cheddar"/>
                <a:sym typeface="Cheddar"/>
              </a:rPr>
              <a:t>4</a:t>
            </a:r>
          </a:p>
        </p:txBody>
      </p:sp>
      <p:sp>
        <p:nvSpPr>
          <p:cNvPr name="TextBox 20" id="20"/>
          <p:cNvSpPr txBox="true"/>
          <p:nvPr/>
        </p:nvSpPr>
        <p:spPr>
          <a:xfrm rot="0">
            <a:off x="1973783" y="7197633"/>
            <a:ext cx="518993" cy="373253"/>
          </a:xfrm>
          <a:prstGeom prst="rect">
            <a:avLst/>
          </a:prstGeom>
        </p:spPr>
        <p:txBody>
          <a:bodyPr anchor="t" rtlCol="false" tIns="0" lIns="0" bIns="0" rIns="0">
            <a:spAutoFit/>
          </a:bodyPr>
          <a:lstStyle/>
          <a:p>
            <a:pPr algn="ctr" marL="0" indent="0" lvl="1">
              <a:lnSpc>
                <a:spcPts val="2295"/>
              </a:lnSpc>
              <a:spcBef>
                <a:spcPct val="0"/>
              </a:spcBef>
            </a:pPr>
            <a:r>
              <a:rPr lang="en-US" sz="2799" spc="-97">
                <a:solidFill>
                  <a:srgbClr val="00D9FF"/>
                </a:solidFill>
                <a:latin typeface="Cheddar"/>
                <a:ea typeface="Cheddar"/>
                <a:cs typeface="Cheddar"/>
                <a:sym typeface="Cheddar"/>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3881836"/>
            <a:ext cx="8064696" cy="5376464"/>
          </a:xfrm>
          <a:custGeom>
            <a:avLst/>
            <a:gdLst/>
            <a:ahLst/>
            <a:cxnLst/>
            <a:rect r="r" b="b" t="t" l="l"/>
            <a:pathLst>
              <a:path h="5376464" w="8064696">
                <a:moveTo>
                  <a:pt x="0" y="0"/>
                </a:moveTo>
                <a:lnTo>
                  <a:pt x="8064696" y="0"/>
                </a:lnTo>
                <a:lnTo>
                  <a:pt x="8064696" y="5376464"/>
                </a:lnTo>
                <a:lnTo>
                  <a:pt x="0" y="5376464"/>
                </a:lnTo>
                <a:lnTo>
                  <a:pt x="0" y="0"/>
                </a:lnTo>
                <a:close/>
              </a:path>
            </a:pathLst>
          </a:custGeom>
          <a:blipFill>
            <a:blip r:embed="rId3"/>
            <a:stretch>
              <a:fillRect l="0" t="0" r="0" b="0"/>
            </a:stretch>
          </a:blipFill>
        </p:spPr>
      </p:sp>
      <p:sp>
        <p:nvSpPr>
          <p:cNvPr name="Freeform 4" id="4"/>
          <p:cNvSpPr/>
          <p:nvPr/>
        </p:nvSpPr>
        <p:spPr>
          <a:xfrm flipH="false" flipV="false" rot="0">
            <a:off x="9399216" y="3881836"/>
            <a:ext cx="7860084" cy="5376464"/>
          </a:xfrm>
          <a:custGeom>
            <a:avLst/>
            <a:gdLst/>
            <a:ahLst/>
            <a:cxnLst/>
            <a:rect r="r" b="b" t="t" l="l"/>
            <a:pathLst>
              <a:path h="5376464" w="7860084">
                <a:moveTo>
                  <a:pt x="0" y="0"/>
                </a:moveTo>
                <a:lnTo>
                  <a:pt x="7860084" y="0"/>
                </a:lnTo>
                <a:lnTo>
                  <a:pt x="7860084" y="5376464"/>
                </a:lnTo>
                <a:lnTo>
                  <a:pt x="0" y="5376464"/>
                </a:lnTo>
                <a:lnTo>
                  <a:pt x="0" y="0"/>
                </a:lnTo>
                <a:close/>
              </a:path>
            </a:pathLst>
          </a:custGeom>
          <a:blipFill>
            <a:blip r:embed="rId4"/>
            <a:stretch>
              <a:fillRect l="0" t="-4822" r="0" b="-4822"/>
            </a:stretch>
          </a:blipFill>
        </p:spPr>
      </p:sp>
      <p:sp>
        <p:nvSpPr>
          <p:cNvPr name="TextBox 5" id="5"/>
          <p:cNvSpPr txBox="true"/>
          <p:nvPr/>
        </p:nvSpPr>
        <p:spPr>
          <a:xfrm rot="0">
            <a:off x="5498027" y="400050"/>
            <a:ext cx="7291946" cy="1719236"/>
          </a:xfrm>
          <a:prstGeom prst="rect">
            <a:avLst/>
          </a:prstGeom>
        </p:spPr>
        <p:txBody>
          <a:bodyPr anchor="t" rtlCol="false" tIns="0" lIns="0" bIns="0" rIns="0">
            <a:spAutoFit/>
          </a:bodyPr>
          <a:lstStyle/>
          <a:p>
            <a:pPr algn="ctr" marL="0" indent="0" lvl="1">
              <a:lnSpc>
                <a:spcPts val="5906"/>
              </a:lnSpc>
              <a:spcBef>
                <a:spcPct val="0"/>
              </a:spcBef>
            </a:pPr>
            <a:r>
              <a:rPr lang="en-US" sz="7203" spc="-252">
                <a:solidFill>
                  <a:srgbClr val="00D9FF"/>
                </a:solidFill>
                <a:latin typeface="Cheddar"/>
                <a:ea typeface="Cheddar"/>
                <a:cs typeface="Cheddar"/>
                <a:sym typeface="Cheddar"/>
              </a:rPr>
              <a:t>PERBANDINGAN CORE ULTRA V-SERIES</a:t>
            </a:r>
          </a:p>
        </p:txBody>
      </p:sp>
      <p:sp>
        <p:nvSpPr>
          <p:cNvPr name="TextBox 6" id="6"/>
          <p:cNvSpPr txBox="true"/>
          <p:nvPr/>
        </p:nvSpPr>
        <p:spPr>
          <a:xfrm rot="0">
            <a:off x="1028700" y="2155819"/>
            <a:ext cx="16243913" cy="666197"/>
          </a:xfrm>
          <a:prstGeom prst="rect">
            <a:avLst/>
          </a:prstGeom>
        </p:spPr>
        <p:txBody>
          <a:bodyPr anchor="t" rtlCol="false" tIns="0" lIns="0" bIns="0" rIns="0">
            <a:spAutoFit/>
          </a:bodyPr>
          <a:lstStyle/>
          <a:p>
            <a:pPr algn="ctr">
              <a:lnSpc>
                <a:spcPts val="2655"/>
              </a:lnSpc>
              <a:spcBef>
                <a:spcPct val="0"/>
              </a:spcBef>
            </a:pPr>
            <a:r>
              <a:rPr lang="en-US" sz="1896">
                <a:solidFill>
                  <a:srgbClr val="FFFFFF"/>
                </a:solidFill>
                <a:latin typeface="Roboto"/>
                <a:ea typeface="Roboto"/>
                <a:cs typeface="Roboto"/>
                <a:sym typeface="Roboto"/>
              </a:rPr>
              <a:t>"V-</a:t>
            </a:r>
            <a:r>
              <a:rPr lang="en-US" sz="1896" strike="noStrike" u="none">
                <a:solidFill>
                  <a:srgbClr val="FFFFFF"/>
                </a:solidFill>
                <a:latin typeface="Roboto"/>
                <a:ea typeface="Roboto"/>
                <a:cs typeface="Roboto"/>
                <a:sym typeface="Roboto"/>
              </a:rPr>
              <a:t>series" adalah bagian dari nama model, bukan kategori resmi dari Intel, tapi kadang digunakan vendor untuk membedakan SKU tertentu yang dioptimalkan untuk efisiensi tinggi. Di seri Ultra, performa lebih ditentukan oleh angka model dan suffix seperti "H", "U", atau "P".</a:t>
            </a:r>
          </a:p>
        </p:txBody>
      </p:sp>
      <p:sp>
        <p:nvSpPr>
          <p:cNvPr name="TextBox 7" id="7"/>
          <p:cNvSpPr txBox="true"/>
          <p:nvPr/>
        </p:nvSpPr>
        <p:spPr>
          <a:xfrm rot="0">
            <a:off x="971439" y="2858550"/>
            <a:ext cx="16243913" cy="1332947"/>
          </a:xfrm>
          <a:prstGeom prst="rect">
            <a:avLst/>
          </a:prstGeom>
        </p:spPr>
        <p:txBody>
          <a:bodyPr anchor="t" rtlCol="false" tIns="0" lIns="0" bIns="0" rIns="0">
            <a:spAutoFit/>
          </a:bodyPr>
          <a:lstStyle/>
          <a:p>
            <a:pPr algn="ctr">
              <a:lnSpc>
                <a:spcPts val="2655"/>
              </a:lnSpc>
            </a:pPr>
            <a:r>
              <a:rPr lang="en-US" sz="1896">
                <a:solidFill>
                  <a:srgbClr val="FFFFFF"/>
                </a:solidFill>
                <a:latin typeface="Roboto"/>
                <a:ea typeface="Roboto"/>
                <a:cs typeface="Roboto"/>
                <a:sym typeface="Roboto"/>
              </a:rPr>
              <a:t>Contoh:</a:t>
            </a:r>
          </a:p>
          <a:p>
            <a:pPr algn="ctr">
              <a:lnSpc>
                <a:spcPts val="2655"/>
              </a:lnSpc>
              <a:spcBef>
                <a:spcPct val="0"/>
              </a:spcBef>
            </a:pPr>
            <a:r>
              <a:rPr lang="en-US" sz="1896">
                <a:solidFill>
                  <a:srgbClr val="FFFFFF"/>
                </a:solidFill>
                <a:latin typeface="Roboto"/>
                <a:ea typeface="Roboto"/>
                <a:cs typeface="Roboto"/>
                <a:sym typeface="Roboto"/>
              </a:rPr>
              <a:t>- Co</a:t>
            </a:r>
            <a:r>
              <a:rPr lang="en-US" sz="1896" strike="noStrike" u="none">
                <a:solidFill>
                  <a:srgbClr val="FFFFFF"/>
                </a:solidFill>
                <a:latin typeface="Roboto"/>
                <a:ea typeface="Roboto"/>
                <a:cs typeface="Roboto"/>
                <a:sym typeface="Roboto"/>
              </a:rPr>
              <a:t>re Ultra 7 155H: H-series, performa tinggi.</a:t>
            </a:r>
          </a:p>
          <a:p>
            <a:pPr algn="ctr">
              <a:lnSpc>
                <a:spcPts val="2655"/>
              </a:lnSpc>
              <a:spcBef>
                <a:spcPct val="0"/>
              </a:spcBef>
            </a:pPr>
            <a:r>
              <a:rPr lang="en-US" sz="1896" strike="noStrike" u="none">
                <a:solidFill>
                  <a:srgbClr val="FFFFFF"/>
                </a:solidFill>
                <a:latin typeface="Roboto"/>
                <a:ea typeface="Roboto"/>
                <a:cs typeface="Roboto"/>
                <a:sym typeface="Roboto"/>
              </a:rPr>
              <a:t>- Core Ultra 5 125U: U-series, efisiensi tinggi.</a:t>
            </a:r>
          </a:p>
          <a:p>
            <a:pPr algn="ctr">
              <a:lnSpc>
                <a:spcPts val="265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3881836"/>
            <a:ext cx="8064696" cy="5376464"/>
          </a:xfrm>
          <a:custGeom>
            <a:avLst/>
            <a:gdLst/>
            <a:ahLst/>
            <a:cxnLst/>
            <a:rect r="r" b="b" t="t" l="l"/>
            <a:pathLst>
              <a:path h="5376464" w="8064696">
                <a:moveTo>
                  <a:pt x="0" y="0"/>
                </a:moveTo>
                <a:lnTo>
                  <a:pt x="8064696" y="0"/>
                </a:lnTo>
                <a:lnTo>
                  <a:pt x="8064696" y="5376464"/>
                </a:lnTo>
                <a:lnTo>
                  <a:pt x="0" y="5376464"/>
                </a:lnTo>
                <a:lnTo>
                  <a:pt x="0" y="0"/>
                </a:lnTo>
                <a:close/>
              </a:path>
            </a:pathLst>
          </a:custGeom>
          <a:blipFill>
            <a:blip r:embed="rId3"/>
            <a:stretch>
              <a:fillRect l="0" t="0" r="0" b="0"/>
            </a:stretch>
          </a:blipFill>
        </p:spPr>
      </p:sp>
      <p:sp>
        <p:nvSpPr>
          <p:cNvPr name="Freeform 4" id="4"/>
          <p:cNvSpPr/>
          <p:nvPr/>
        </p:nvSpPr>
        <p:spPr>
          <a:xfrm flipH="false" flipV="false" rot="0">
            <a:off x="9399216" y="3881836"/>
            <a:ext cx="7860084" cy="5376464"/>
          </a:xfrm>
          <a:custGeom>
            <a:avLst/>
            <a:gdLst/>
            <a:ahLst/>
            <a:cxnLst/>
            <a:rect r="r" b="b" t="t" l="l"/>
            <a:pathLst>
              <a:path h="5376464" w="7860084">
                <a:moveTo>
                  <a:pt x="0" y="0"/>
                </a:moveTo>
                <a:lnTo>
                  <a:pt x="7860084" y="0"/>
                </a:lnTo>
                <a:lnTo>
                  <a:pt x="7860084" y="5376464"/>
                </a:lnTo>
                <a:lnTo>
                  <a:pt x="0" y="5376464"/>
                </a:lnTo>
                <a:lnTo>
                  <a:pt x="0" y="0"/>
                </a:lnTo>
                <a:close/>
              </a:path>
            </a:pathLst>
          </a:custGeom>
          <a:blipFill>
            <a:blip r:embed="rId4"/>
            <a:stretch>
              <a:fillRect l="0" t="-4822" r="0" b="-4822"/>
            </a:stretch>
          </a:blipFill>
        </p:spPr>
      </p:sp>
      <p:sp>
        <p:nvSpPr>
          <p:cNvPr name="TextBox 5" id="5"/>
          <p:cNvSpPr txBox="true"/>
          <p:nvPr/>
        </p:nvSpPr>
        <p:spPr>
          <a:xfrm rot="0">
            <a:off x="5203591" y="597707"/>
            <a:ext cx="8391250" cy="976286"/>
          </a:xfrm>
          <a:prstGeom prst="rect">
            <a:avLst/>
          </a:prstGeom>
        </p:spPr>
        <p:txBody>
          <a:bodyPr anchor="t" rtlCol="false" tIns="0" lIns="0" bIns="0" rIns="0">
            <a:spAutoFit/>
          </a:bodyPr>
          <a:lstStyle/>
          <a:p>
            <a:pPr algn="ctr" marL="0" indent="0" lvl="1">
              <a:lnSpc>
                <a:spcPts val="5906"/>
              </a:lnSpc>
              <a:spcBef>
                <a:spcPct val="0"/>
              </a:spcBef>
            </a:pPr>
            <a:r>
              <a:rPr lang="en-US" sz="7203" spc="-252">
                <a:solidFill>
                  <a:srgbClr val="00D9FF"/>
                </a:solidFill>
                <a:latin typeface="Cheddar"/>
                <a:ea typeface="Cheddar"/>
                <a:cs typeface="Cheddar"/>
                <a:sym typeface="Cheddar"/>
              </a:rPr>
              <a:t>KAPAN MEMILIH H-SERIES?</a:t>
            </a:r>
          </a:p>
        </p:txBody>
      </p:sp>
      <p:sp>
        <p:nvSpPr>
          <p:cNvPr name="TextBox 6" id="6"/>
          <p:cNvSpPr txBox="true"/>
          <p:nvPr/>
        </p:nvSpPr>
        <p:spPr>
          <a:xfrm rot="0">
            <a:off x="1028700" y="1870941"/>
            <a:ext cx="16243913" cy="1666322"/>
          </a:xfrm>
          <a:prstGeom prst="rect">
            <a:avLst/>
          </a:prstGeom>
        </p:spPr>
        <p:txBody>
          <a:bodyPr anchor="t" rtlCol="false" tIns="0" lIns="0" bIns="0" rIns="0">
            <a:spAutoFit/>
          </a:bodyPr>
          <a:lstStyle/>
          <a:p>
            <a:pPr algn="ctr">
              <a:lnSpc>
                <a:spcPts val="2655"/>
              </a:lnSpc>
              <a:spcBef>
                <a:spcPct val="0"/>
              </a:spcBef>
            </a:pPr>
            <a:r>
              <a:rPr lang="en-US" sz="1896">
                <a:solidFill>
                  <a:srgbClr val="FFFFFF"/>
                </a:solidFill>
                <a:latin typeface="Roboto"/>
                <a:ea typeface="Roboto"/>
                <a:cs typeface="Roboto"/>
                <a:sym typeface="Roboto"/>
              </a:rPr>
              <a:t>Pilih H-</a:t>
            </a:r>
            <a:r>
              <a:rPr lang="en-US" sz="1896" strike="noStrike" u="none">
                <a:solidFill>
                  <a:srgbClr val="FFFFFF"/>
                </a:solidFill>
                <a:latin typeface="Roboto"/>
                <a:ea typeface="Roboto"/>
                <a:cs typeface="Roboto"/>
                <a:sym typeface="Roboto"/>
              </a:rPr>
              <a:t>series jika kamu:</a:t>
            </a:r>
          </a:p>
          <a:p>
            <a:pPr algn="ctr">
              <a:lnSpc>
                <a:spcPts val="2655"/>
              </a:lnSpc>
              <a:spcBef>
                <a:spcPct val="0"/>
              </a:spcBef>
            </a:pPr>
            <a:r>
              <a:rPr lang="en-US" sz="1896" strike="noStrike" u="none">
                <a:solidFill>
                  <a:srgbClr val="FFFFFF"/>
                </a:solidFill>
                <a:latin typeface="Roboto"/>
                <a:ea typeface="Roboto"/>
                <a:cs typeface="Roboto"/>
                <a:sym typeface="Roboto"/>
              </a:rPr>
              <a:t>- Membutuhkan *performa tinggi* untuk gaming, editing video, atau CAD.</a:t>
            </a:r>
          </a:p>
          <a:p>
            <a:pPr algn="ctr">
              <a:lnSpc>
                <a:spcPts val="2655"/>
              </a:lnSpc>
              <a:spcBef>
                <a:spcPct val="0"/>
              </a:spcBef>
            </a:pPr>
            <a:r>
              <a:rPr lang="en-US" sz="1896" strike="noStrike" u="none">
                <a:solidFill>
                  <a:srgbClr val="FFFFFF"/>
                </a:solidFill>
                <a:latin typeface="Roboto"/>
                <a:ea typeface="Roboto"/>
                <a:cs typeface="Roboto"/>
                <a:sym typeface="Roboto"/>
              </a:rPr>
              <a:t>- Menggunakan aplikasi berat seperti Adobe Premiere, Blender, atau software engineering.</a:t>
            </a:r>
          </a:p>
          <a:p>
            <a:pPr algn="ctr">
              <a:lnSpc>
                <a:spcPts val="2655"/>
              </a:lnSpc>
              <a:spcBef>
                <a:spcPct val="0"/>
              </a:spcBef>
            </a:pPr>
            <a:r>
              <a:rPr lang="en-US" sz="1896" strike="noStrike" u="none">
                <a:solidFill>
                  <a:srgbClr val="FFFFFF"/>
                </a:solidFill>
                <a:latin typeface="Roboto"/>
                <a:ea typeface="Roboto"/>
                <a:cs typeface="Roboto"/>
                <a:sym typeface="Roboto"/>
              </a:rPr>
              <a:t>- Tidak terlalu mengutamakan daya tahan baterai, karena performa lebih tinggi = konsumsi daya lebih besar.</a:t>
            </a:r>
          </a:p>
          <a:p>
            <a:pPr algn="ctr">
              <a:lnSpc>
                <a:spcPts val="265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46" r="0" b="-68730"/>
            </a:stretch>
          </a:blipFill>
        </p:spPr>
      </p:sp>
      <p:sp>
        <p:nvSpPr>
          <p:cNvPr name="TextBox 3" id="3"/>
          <p:cNvSpPr txBox="true"/>
          <p:nvPr/>
        </p:nvSpPr>
        <p:spPr>
          <a:xfrm rot="0">
            <a:off x="1413135" y="3882412"/>
            <a:ext cx="15461730" cy="3854547"/>
          </a:xfrm>
          <a:prstGeom prst="rect">
            <a:avLst/>
          </a:prstGeom>
        </p:spPr>
        <p:txBody>
          <a:bodyPr anchor="t" rtlCol="false" tIns="0" lIns="0" bIns="0" rIns="0">
            <a:spAutoFit/>
          </a:bodyPr>
          <a:lstStyle/>
          <a:p>
            <a:pPr algn="ctr">
              <a:lnSpc>
                <a:spcPts val="23346"/>
              </a:lnSpc>
            </a:pPr>
            <a:r>
              <a:rPr lang="en-US" sz="28471" spc="-996">
                <a:solidFill>
                  <a:srgbClr val="00D9FF"/>
                </a:solidFill>
                <a:latin typeface="Cheddar"/>
                <a:ea typeface="Cheddar"/>
                <a:cs typeface="Cheddar"/>
                <a:sym typeface="Cheddar"/>
              </a:rPr>
              <a:t>THANK YOU</a:t>
            </a:r>
          </a:p>
        </p:txBody>
      </p:sp>
      <p:sp>
        <p:nvSpPr>
          <p:cNvPr name="Freeform 4" id="4"/>
          <p:cNvSpPr/>
          <p:nvPr/>
        </p:nvSpPr>
        <p:spPr>
          <a:xfrm flipH="false" flipV="false" rot="0">
            <a:off x="4698132" y="6122370"/>
            <a:ext cx="8891736" cy="4678186"/>
          </a:xfrm>
          <a:custGeom>
            <a:avLst/>
            <a:gdLst/>
            <a:ahLst/>
            <a:cxnLst/>
            <a:rect r="r" b="b" t="t" l="l"/>
            <a:pathLst>
              <a:path h="4678186" w="8891736">
                <a:moveTo>
                  <a:pt x="0" y="0"/>
                </a:moveTo>
                <a:lnTo>
                  <a:pt x="8891736" y="0"/>
                </a:lnTo>
                <a:lnTo>
                  <a:pt x="8891736" y="4678186"/>
                </a:lnTo>
                <a:lnTo>
                  <a:pt x="0" y="4678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DAGlFJQ_VKw</dc:identifier>
  <dcterms:modified xsi:type="dcterms:W3CDTF">2011-08-01T06:04:30Z</dcterms:modified>
  <cp:revision>1</cp:revision>
  <dc:title>Black and Blue Modern Technology Presentation</dc:title>
</cp:coreProperties>
</file>